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8" r:id="rId3"/>
    <p:sldId id="259" r:id="rId4"/>
    <p:sldId id="263" r:id="rId5"/>
    <p:sldId id="264" r:id="rId6"/>
    <p:sldId id="260" r:id="rId7"/>
    <p:sldId id="257" r:id="rId8"/>
    <p:sldId id="261" r:id="rId9"/>
    <p:sldId id="265" r:id="rId10"/>
    <p:sldId id="262"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0594" autoAdjust="0"/>
  </p:normalViewPr>
  <p:slideViewPr>
    <p:cSldViewPr snapToGrid="0">
      <p:cViewPr>
        <p:scale>
          <a:sx n="71" d="100"/>
          <a:sy n="71" d="100"/>
        </p:scale>
        <p:origin x="1708"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800" b="0" i="0" u="none" strike="noStrike" cap="none" dirty="0">
                <a:solidFill>
                  <a:srgbClr val="000000"/>
                </a:solidFill>
                <a:effectLst/>
                <a:latin typeface="Arial"/>
                <a:ea typeface="Arial"/>
                <a:cs typeface="Arial"/>
                <a:sym typeface="Arial"/>
              </a:rPr>
              <a:t>Hi everyone, I’m Sri Ponnada - I work at Microsoft as a Software Engineer and today I’m here to talk to you all about Community Centered Tech for Social Good.</a:t>
            </a:r>
          </a:p>
          <a:p>
            <a:pPr rtl="0"/>
            <a:endParaRPr lang="en-US" sz="1800" b="0" dirty="0">
              <a:effectLst/>
            </a:endParaRPr>
          </a:p>
          <a:p>
            <a:pPr rtl="0"/>
            <a:r>
              <a:rPr lang="en-US" sz="1800" b="0" i="0" u="none" strike="noStrike" cap="none" dirty="0">
                <a:solidFill>
                  <a:srgbClr val="000000"/>
                </a:solidFill>
                <a:effectLst/>
                <a:latin typeface="Arial"/>
                <a:ea typeface="Arial"/>
                <a:cs typeface="Arial"/>
                <a:sym typeface="Arial"/>
              </a:rPr>
              <a:t>Before I get started - I have a question. </a:t>
            </a:r>
          </a:p>
          <a:p>
            <a:pPr rtl="0"/>
            <a:endParaRPr lang="en-US" sz="1800" b="0" dirty="0">
              <a:effectLst/>
            </a:endParaRPr>
          </a:p>
          <a:p>
            <a:pPr rtl="0"/>
            <a:r>
              <a:rPr lang="en-US" sz="1800" b="0" i="0" u="none" strike="noStrike" cap="none" dirty="0">
                <a:solidFill>
                  <a:srgbClr val="000000"/>
                </a:solidFill>
                <a:effectLst/>
                <a:latin typeface="Arial"/>
                <a:ea typeface="Arial"/>
                <a:cs typeface="Arial"/>
                <a:sym typeface="Arial"/>
              </a:rPr>
              <a:t>How many of you have a problem that keeps you up at night?</a:t>
            </a:r>
          </a:p>
          <a:p>
            <a:pPr rtl="0"/>
            <a:endParaRPr lang="en-US" sz="1800" b="0" dirty="0">
              <a:effectLst/>
            </a:endParaRPr>
          </a:p>
          <a:p>
            <a:pPr rtl="0"/>
            <a:r>
              <a:rPr lang="en-US" sz="1800" b="1" i="0" u="none" strike="noStrike" cap="none" dirty="0">
                <a:solidFill>
                  <a:srgbClr val="000000"/>
                </a:solidFill>
                <a:effectLst/>
                <a:latin typeface="Arial"/>
                <a:ea typeface="Arial"/>
                <a:cs typeface="Arial"/>
                <a:sym typeface="Arial"/>
              </a:rPr>
              <a:t>(wow that’s a lot of people / wow you guys must have great lives)</a:t>
            </a:r>
          </a:p>
          <a:p>
            <a:pPr rtl="0"/>
            <a:endParaRPr lang="en-US" sz="1800" b="0" dirty="0">
              <a:effectLst/>
            </a:endParaRPr>
          </a:p>
          <a:p>
            <a:pPr rtl="0"/>
            <a:r>
              <a:rPr lang="en-US" sz="1800" b="0" i="0" u="none" strike="noStrike" cap="none" dirty="0">
                <a:solidFill>
                  <a:srgbClr val="000000"/>
                </a:solidFill>
                <a:effectLst/>
                <a:latin typeface="Arial"/>
                <a:ea typeface="Arial"/>
                <a:cs typeface="Arial"/>
                <a:sym typeface="Arial"/>
              </a:rPr>
              <a:t>Okay - how many of you have a </a:t>
            </a:r>
            <a:r>
              <a:rPr lang="en-US" sz="1800" b="1" i="0" u="none" strike="noStrike" cap="none" dirty="0">
                <a:solidFill>
                  <a:srgbClr val="000000"/>
                </a:solidFill>
                <a:effectLst/>
                <a:latin typeface="Arial"/>
                <a:ea typeface="Arial"/>
                <a:cs typeface="Arial"/>
                <a:sym typeface="Arial"/>
              </a:rPr>
              <a:t>technology</a:t>
            </a:r>
            <a:r>
              <a:rPr lang="en-US" sz="1800" b="0" i="0" u="none" strike="noStrike" cap="none" dirty="0">
                <a:solidFill>
                  <a:srgbClr val="000000"/>
                </a:solidFill>
                <a:effectLst/>
                <a:latin typeface="Arial"/>
                <a:ea typeface="Arial"/>
                <a:cs typeface="Arial"/>
                <a:sym typeface="Arial"/>
              </a:rPr>
              <a:t> problem that keeps you up at night?</a:t>
            </a:r>
          </a:p>
          <a:p>
            <a:pPr rtl="0"/>
            <a:endParaRPr lang="en-US" sz="1800" b="0" i="0" u="none" strike="noStrike" cap="none" dirty="0">
              <a:solidFill>
                <a:srgbClr val="000000"/>
              </a:solidFill>
              <a:effectLst/>
              <a:latin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During my speaker interview with Wes, he asked what technology problem keeps me up at night - I realized - it’s technology. Technology itself is the problem.</a:t>
            </a:r>
            <a:endParaRPr lang="en-US" b="0" dirty="0">
              <a:effectLs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278536475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278536475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0" i="0" u="none" strike="noStrike" cap="none" dirty="0">
                <a:solidFill>
                  <a:srgbClr val="000000"/>
                </a:solidFill>
                <a:effectLst/>
                <a:latin typeface="Arial"/>
                <a:ea typeface="Arial"/>
                <a:cs typeface="Arial"/>
                <a:sym typeface="Arial"/>
              </a:rPr>
              <a:t>So I ask again, why not actually use our software superpowers to address the larger digital divide in our society. If each of us pitches in to do our part, I really believe that </a:t>
            </a:r>
            <a:r>
              <a:rPr lang="en-US" sz="1100" b="1" i="0" u="none" strike="noStrike" cap="none" dirty="0">
                <a:solidFill>
                  <a:srgbClr val="000000"/>
                </a:solidFill>
                <a:effectLst/>
                <a:latin typeface="Arial"/>
                <a:ea typeface="Arial"/>
                <a:cs typeface="Arial"/>
                <a:sym typeface="Arial"/>
              </a:rPr>
              <a:t>together, we can transform our society from one plagued by digital divides to one empowered by digital inclusion.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278536475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27853647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t>Rapid advancements in technology have led to the rise of what’s known as the “digital divide”.</a:t>
            </a:r>
            <a:endParaRPr lang="en" sz="1100" b="1" i="0" u="none" strike="noStrike" cap="none" dirty="0">
              <a:solidFill>
                <a:srgbClr val="000000"/>
              </a:solidFill>
              <a:effectLst/>
              <a:latin typeface="Arial"/>
              <a:cs typeface="Arial"/>
              <a:sym typeface="Arial"/>
            </a:endParaRPr>
          </a:p>
          <a:p>
            <a:pPr marL="0" lvl="0" indent="0" algn="l" rtl="0">
              <a:lnSpc>
                <a:spcPct val="115000"/>
              </a:lnSpc>
              <a:spcBef>
                <a:spcPts val="0"/>
              </a:spcBef>
              <a:spcAft>
                <a:spcPts val="0"/>
              </a:spcAft>
              <a:buNone/>
            </a:pPr>
            <a:endParaRPr lang="en"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When I say “digital divide” what I’m really talking about is the </a:t>
            </a:r>
            <a:r>
              <a:rPr lang="en-US" sz="1100" b="1" i="0" u="none" strike="noStrike" cap="none" dirty="0" err="1">
                <a:solidFill>
                  <a:srgbClr val="000000"/>
                </a:solidFill>
                <a:effectLst/>
                <a:latin typeface="Arial"/>
                <a:ea typeface="Arial"/>
                <a:cs typeface="Arial"/>
                <a:sym typeface="Arial"/>
              </a:rPr>
              <a:t>laaaarge</a:t>
            </a:r>
            <a:r>
              <a:rPr lang="en-US" sz="1100" b="1" i="0" u="none" strike="noStrike" cap="none" dirty="0">
                <a:solidFill>
                  <a:srgbClr val="000000"/>
                </a:solidFill>
                <a:effectLst/>
                <a:latin typeface="Arial"/>
                <a:ea typeface="Arial"/>
                <a:cs typeface="Arial"/>
                <a:sym typeface="Arial"/>
              </a:rPr>
              <a:t> number of gaps that exist in the access and usage of information and communication technology.</a:t>
            </a:r>
          </a:p>
          <a:p>
            <a:pPr marL="0" lvl="0" indent="0" algn="l" rtl="0">
              <a:lnSpc>
                <a:spcPct val="115000"/>
              </a:lnSpc>
              <a:spcBef>
                <a:spcPts val="0"/>
              </a:spcBef>
              <a:spcAft>
                <a:spcPts val="0"/>
              </a:spcAft>
              <a:buNone/>
            </a:pPr>
            <a:endParaRPr lang="en-US"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The more that the internet becomes the medium for business, for education, for social services, professional development, and even social interaction, it becomes that much more necessary for members of today’s society to have the educational and cultural background to really utilize it.</a:t>
            </a:r>
          </a:p>
          <a:p>
            <a:pPr marL="0" lvl="0" indent="0" algn="l" rtl="0">
              <a:lnSpc>
                <a:spcPct val="115000"/>
              </a:lnSpc>
              <a:spcBef>
                <a:spcPts val="0"/>
              </a:spcBef>
              <a:spcAft>
                <a:spcPts val="0"/>
              </a:spcAft>
              <a:buNone/>
            </a:pPr>
            <a:endParaRPr lang="en-US"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It’s like we’ve created this whole new world that exists online, and unfortunately, many individuals - especially from low income neighborhoods - and organizations like nonprofits and small government agencies in the real world are being left behind.</a:t>
            </a:r>
          </a:p>
          <a:p>
            <a:pPr marL="0" lvl="0" indent="0" algn="l" rtl="0">
              <a:lnSpc>
                <a:spcPct val="115000"/>
              </a:lnSpc>
              <a:spcBef>
                <a:spcPts val="0"/>
              </a:spcBef>
              <a:spcAft>
                <a:spcPts val="0"/>
              </a:spcAft>
              <a:buNone/>
            </a:pPr>
            <a:endParaRPr lang="en-US"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Heck, I work in the tech industry - at Microsoft - and even I feel like I’m being left behind!</a:t>
            </a:r>
            <a:endParaRPr b="1"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278536475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278536475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So in this talk, we’re going to explore the “digital divide” - how it affects our society, our industry - and how we might overcome it before technology pushes us further apart from one another.</a:t>
            </a:r>
          </a:p>
          <a:p>
            <a:pPr marL="0" lvl="0" indent="0" algn="l" rtl="0">
              <a:lnSpc>
                <a:spcPct val="115000"/>
              </a:lnSpc>
              <a:spcBef>
                <a:spcPts val="0"/>
              </a:spcBef>
              <a:spcAft>
                <a:spcPts val="0"/>
              </a:spcAft>
              <a:buNone/>
            </a:pPr>
            <a:endParaRPr lang="en-US"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Before we jump into things, I’m </a:t>
            </a:r>
            <a:r>
              <a:rPr lang="en-US" sz="1100" b="1" i="0" u="none" strike="noStrike" cap="none" dirty="0" err="1">
                <a:solidFill>
                  <a:srgbClr val="000000"/>
                </a:solidFill>
                <a:effectLst/>
                <a:latin typeface="Arial"/>
                <a:ea typeface="Arial"/>
                <a:cs typeface="Arial"/>
                <a:sym typeface="Arial"/>
              </a:rPr>
              <a:t>gonna</a:t>
            </a:r>
            <a:r>
              <a:rPr lang="en-US" sz="1100" b="1" i="0" u="none" strike="noStrike" cap="none" dirty="0">
                <a:solidFill>
                  <a:srgbClr val="000000"/>
                </a:solidFill>
                <a:effectLst/>
                <a:latin typeface="Arial"/>
                <a:ea typeface="Arial"/>
                <a:cs typeface="Arial"/>
                <a:sym typeface="Arial"/>
              </a:rPr>
              <a:t> take a little detour and tell you more about myself.</a:t>
            </a:r>
          </a:p>
          <a:p>
            <a:pPr marL="0" lvl="0" indent="0" algn="l" rtl="0">
              <a:lnSpc>
                <a:spcPct val="115000"/>
              </a:lnSpc>
              <a:spcBef>
                <a:spcPts val="0"/>
              </a:spcBef>
              <a:spcAft>
                <a:spcPts val="0"/>
              </a:spcAft>
              <a:buNone/>
            </a:pPr>
            <a:endParaRPr lang="en-US"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Although my day job is Software Engineer - my educational background is in English, and Gender, Women’s Sexuality Studies. While many of my peers (and maybe people in this room) were writing code in college, I was writing scripts for my radio show.</a:t>
            </a:r>
          </a:p>
          <a:p>
            <a:pPr marL="0" lvl="0" indent="0" algn="l" rtl="0">
              <a:lnSpc>
                <a:spcPct val="115000"/>
              </a:lnSpc>
              <a:spcBef>
                <a:spcPts val="0"/>
              </a:spcBef>
              <a:spcAft>
                <a:spcPts val="0"/>
              </a:spcAft>
              <a:buNone/>
            </a:pPr>
            <a:endParaRPr lang="en-US"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For an entire year, I didn’t even have access to a computer - my only access to the internet was through a mobile device.</a:t>
            </a:r>
            <a:br>
              <a:rPr lang="en-US" dirty="0"/>
            </a:br>
            <a:endParaRPr lang="en-US" dirty="0"/>
          </a:p>
          <a:p>
            <a:pPr marL="0" lvl="0" indent="0" algn="l" rtl="0">
              <a:lnSpc>
                <a:spcPct val="115000"/>
              </a:lnSpc>
              <a:spcBef>
                <a:spcPts val="0"/>
              </a:spcBef>
              <a:spcAft>
                <a:spcPts val="0"/>
              </a:spcAft>
              <a:buNone/>
            </a:pPr>
            <a:endParaRPr lang="en-US"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Even though that might sound a little crazy to some of the folks in this room - most of the people in the world access the internet through a mobile device nowadays, especially with how affordable smartphones and tablets have become compared to what they once were.</a:t>
            </a:r>
          </a:p>
          <a:p>
            <a:pPr marL="0" lvl="0" indent="0" algn="l" rtl="0">
              <a:lnSpc>
                <a:spcPct val="115000"/>
              </a:lnSpc>
              <a:spcBef>
                <a:spcPts val="0"/>
              </a:spcBef>
              <a:spcAft>
                <a:spcPts val="0"/>
              </a:spcAft>
              <a:buNone/>
            </a:pPr>
            <a:endParaRPr lang="en-US"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In fact, most people - even in America - particularly in low income households are more likely to have a smartphone or tablet vs. a computer. Unbelievable! I was actually reading a great article in The Atlantic called “It’s Not Only Rich Teens That Have Smartphones” that goes into detail about this. </a:t>
            </a:r>
          </a:p>
          <a:p>
            <a:pPr marL="0" lvl="0" indent="0" algn="l" rtl="0">
              <a:lnSpc>
                <a:spcPct val="115000"/>
              </a:lnSpc>
              <a:spcBef>
                <a:spcPts val="0"/>
              </a:spcBef>
              <a:spcAft>
                <a:spcPts val="0"/>
              </a:spcAft>
              <a:buNone/>
            </a:pPr>
            <a:endParaRPr lang="en-US"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I’m not going to bore you with all the details but TLDR is that a striking 85 percent of families living below the poverty line have some kind of digital device, smartphone or tablet, in their household. Seventy-three percent had one or more smartphones.</a:t>
            </a:r>
          </a:p>
          <a:p>
            <a:pPr marL="0" lvl="0" indent="0" algn="l" rtl="0">
              <a:lnSpc>
                <a:spcPct val="115000"/>
              </a:lnSpc>
              <a:spcBef>
                <a:spcPts val="0"/>
              </a:spcBef>
              <a:spcAft>
                <a:spcPts val="0"/>
              </a:spcAft>
              <a:buNone/>
            </a:pPr>
            <a:endParaRPr lang="en-US"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Looking back, I think my personal interest in mobile development - which is how I started my career in software engineering sparked because of my own background and comfort using those devices.</a:t>
            </a:r>
          </a:p>
          <a:p>
            <a:pPr marL="0" lvl="0" indent="0" algn="l" rtl="0">
              <a:lnSpc>
                <a:spcPct val="115000"/>
              </a:lnSpc>
              <a:spcBef>
                <a:spcPts val="0"/>
              </a:spcBef>
              <a:spcAft>
                <a:spcPts val="0"/>
              </a:spcAft>
              <a:buNone/>
            </a:pPr>
            <a:endParaRPr lang="en-US"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My first hardcore engineering class was actually on iOS Development, and at my first job out of college I was building Android apps. I want to point out - just because I’ve heard quite a few people complain about Android and wonder why we even make Android apps anyway - Android phones are especially popular in developing countries because of the price point compared to iOS. </a:t>
            </a:r>
          </a:p>
          <a:p>
            <a:pPr marL="0" lvl="0" indent="0" algn="l" rtl="0">
              <a:lnSpc>
                <a:spcPct val="115000"/>
              </a:lnSpc>
              <a:spcBef>
                <a:spcPts val="0"/>
              </a:spcBef>
              <a:spcAft>
                <a:spcPts val="0"/>
              </a:spcAft>
              <a:buNone/>
            </a:pPr>
            <a:endParaRPr lang="en-US" sz="1100" b="1"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1" i="0" u="none" strike="noStrike" cap="none" dirty="0">
                <a:solidFill>
                  <a:srgbClr val="000000"/>
                </a:solidFill>
                <a:effectLst/>
                <a:latin typeface="Arial"/>
                <a:ea typeface="Arial"/>
                <a:cs typeface="Arial"/>
                <a:sym typeface="Arial"/>
              </a:rPr>
              <a:t>In fact, most of the world runs on Android. Statistics from Business Insider show that as of November 2017, iOS has lost its market share even in the United States, Europe, and Japan.</a:t>
            </a:r>
            <a:br>
              <a:rPr lang="en-US" dirty="0"/>
            </a:b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80571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cap="none" dirty="0">
                <a:solidFill>
                  <a:srgbClr val="000000"/>
                </a:solidFill>
                <a:effectLst/>
                <a:latin typeface="Arial"/>
                <a:ea typeface="Arial"/>
                <a:cs typeface="Arial"/>
                <a:sym typeface="Arial"/>
              </a:rPr>
              <a:t>So, back to my story - part of me was drawn to mobile dev because the web - as silly as it sounds now - was a scary place for me. I wasn’t used to it. I didn’t understand how it worked.</a:t>
            </a:r>
          </a:p>
          <a:p>
            <a:pPr marL="158750" indent="0" rtl="0">
              <a:buNone/>
            </a:pPr>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Somehow, when I managed to get to Microsoft , I ended up as a web dev for the first time.</a:t>
            </a:r>
          </a:p>
          <a:p>
            <a:pPr marL="158750" indent="0" rtl="0">
              <a:buNone/>
            </a:pPr>
            <a:endParaRPr lang="en-US" b="0" dirty="0">
              <a:effectLst/>
            </a:endParaRPr>
          </a:p>
          <a:p>
            <a:pPr rtl="0"/>
            <a:r>
              <a:rPr lang="en-US" sz="1100" b="1" i="0" u="none" strike="noStrike" cap="none" dirty="0">
                <a:solidFill>
                  <a:srgbClr val="000000"/>
                </a:solidFill>
                <a:effectLst/>
                <a:latin typeface="Arial"/>
                <a:ea typeface="Arial"/>
                <a:cs typeface="Arial"/>
                <a:sym typeface="Arial"/>
              </a:rPr>
              <a:t>Talk about how it had always been my dream to work at Microsoft.</a:t>
            </a:r>
          </a:p>
          <a:p>
            <a:pPr marL="158750" indent="0" rtl="0">
              <a:buNone/>
            </a:pPr>
            <a:endParaRPr lang="en-US" b="0" dirty="0">
              <a:effectLst/>
            </a:endParaRPr>
          </a:p>
          <a:p>
            <a:pPr rtl="0"/>
            <a:r>
              <a:rPr lang="en-US" sz="1100" b="0" i="0" u="none" strike="noStrike" cap="none" dirty="0">
                <a:solidFill>
                  <a:srgbClr val="000000"/>
                </a:solidFill>
                <a:effectLst/>
                <a:latin typeface="Arial"/>
                <a:ea typeface="Arial"/>
                <a:cs typeface="Arial"/>
                <a:sym typeface="Arial"/>
              </a:rPr>
              <a:t>But something was missing. </a:t>
            </a:r>
            <a:r>
              <a:rPr lang="en-US" sz="1100" b="1" i="0" u="none" strike="noStrike" cap="none" dirty="0">
                <a:solidFill>
                  <a:srgbClr val="000000"/>
                </a:solidFill>
                <a:effectLst/>
                <a:latin typeface="Arial"/>
                <a:ea typeface="Arial"/>
                <a:cs typeface="Arial"/>
                <a:sym typeface="Arial"/>
              </a:rPr>
              <a:t>(talk about that feeling)</a:t>
            </a:r>
            <a:r>
              <a:rPr lang="en-US" sz="1100" b="0" i="0" u="none" strike="noStrike" cap="none" dirty="0">
                <a:solidFill>
                  <a:srgbClr val="000000"/>
                </a:solidFill>
                <a:effectLst/>
                <a:latin typeface="Arial"/>
                <a:ea typeface="Arial"/>
                <a:cs typeface="Arial"/>
                <a:sym typeface="Arial"/>
              </a:rPr>
              <a:t> I didn’t feel like I had a purpose and I was feeling lost a lot of the time. It pained me to realize that even though I was at my dream job -- I wasn’t happy.</a:t>
            </a:r>
          </a:p>
          <a:p>
            <a:pPr marL="158750" indent="0" rtl="0">
              <a:buNone/>
            </a:pPr>
            <a:endParaRPr lang="en-US" b="0" dirty="0">
              <a:effectLst/>
            </a:endParaRPr>
          </a:p>
          <a:p>
            <a:pPr rtl="0"/>
            <a:r>
              <a:rPr lang="en-US" sz="1100" b="0" i="0" u="none" strike="noStrike" cap="none" dirty="0">
                <a:solidFill>
                  <a:srgbClr val="000000"/>
                </a:solidFill>
                <a:effectLst/>
                <a:latin typeface="Arial"/>
                <a:ea typeface="Arial"/>
                <a:cs typeface="Arial"/>
                <a:sym typeface="Arial"/>
              </a:rPr>
              <a:t>Daniel Pink actually talks about this in his book, “Drive: The Surprising Truth About What Motivates Us”. He examines the three elements of motivation: autonomy, mastery, and the last one was what stood out to me the most –</a:t>
            </a:r>
          </a:p>
          <a:p>
            <a:pPr marL="158750" indent="0" rtl="0">
              <a:buNone/>
            </a:pPr>
            <a:endParaRPr lang="en-US" b="0" dirty="0">
              <a:effectLst/>
            </a:endParaRPr>
          </a:p>
          <a:p>
            <a:pPr rtl="0"/>
            <a:r>
              <a:rPr lang="en-US" sz="1100" b="1" i="0" u="none" strike="noStrike" cap="none" dirty="0">
                <a:solidFill>
                  <a:srgbClr val="000000"/>
                </a:solidFill>
                <a:effectLst/>
                <a:latin typeface="Arial"/>
                <a:ea typeface="Arial"/>
                <a:cs typeface="Arial"/>
                <a:sym typeface="Arial"/>
              </a:rPr>
              <a:t>Purpose.</a:t>
            </a:r>
          </a:p>
          <a:p>
            <a:pPr marL="158750" indent="0" rtl="0">
              <a:buNone/>
            </a:pPr>
            <a:endParaRPr lang="en-US" b="0" dirty="0">
              <a:effectLst/>
            </a:endParaRPr>
          </a:p>
          <a:p>
            <a:r>
              <a:rPr lang="en-US" sz="1100" b="0" i="0" u="none" strike="noStrike" cap="none" dirty="0">
                <a:solidFill>
                  <a:srgbClr val="000000"/>
                </a:solidFill>
                <a:effectLst/>
                <a:latin typeface="Arial"/>
                <a:ea typeface="Arial"/>
                <a:cs typeface="Arial"/>
                <a:sym typeface="Arial"/>
              </a:rPr>
              <a:t>Purpose is one of the three ingredients to high performance and satisfaction— at school, at home, and at your job</a:t>
            </a:r>
          </a:p>
          <a:p>
            <a:endParaRPr lang="en-US" sz="1100" b="0" i="0" u="none" strike="noStrike" cap="none" dirty="0">
              <a:solidFill>
                <a:srgbClr val="000000"/>
              </a:solidFill>
              <a:effectLst/>
              <a:latin typeface="Arial"/>
              <a:cs typeface="Arial"/>
              <a:sym typeface="Arial"/>
            </a:endParaRPr>
          </a:p>
          <a:p>
            <a:r>
              <a:rPr lang="en-US" sz="1100" b="0" i="0" u="none" strike="noStrike" cap="none" dirty="0">
                <a:solidFill>
                  <a:srgbClr val="000000"/>
                </a:solidFill>
                <a:effectLst/>
                <a:latin typeface="Arial"/>
                <a:ea typeface="Arial"/>
                <a:cs typeface="Arial"/>
                <a:sym typeface="Arial"/>
              </a:rPr>
              <a:t>Now, while I was having my existential crisis - Hackathon was just around the corner. So to get my mind feeling a little better, I decided to do a project. I had heard about the Hack 4 Good category when I started at Microsoft, so I was really excited! 1. Because I wanted to work with a nonprofit and see how I could help out with my skills, and 2. Because I heard a rumor that if you did a project in this category, Satya Nadella would come by and shake your hand. Anyway, I ended up doing a project in partnership with the City of Seattle, and Seattle Parks Foundation.</a:t>
            </a:r>
            <a:endParaRPr lang="en-US" dirty="0"/>
          </a:p>
        </p:txBody>
      </p:sp>
    </p:spTree>
    <p:extLst>
      <p:ext uri="{BB962C8B-B14F-4D97-AF65-F5344CB8AC3E}">
        <p14:creationId xmlns:p14="http://schemas.microsoft.com/office/powerpoint/2010/main" val="368783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278536475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278536475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I don’t know how many of you are from Seattle but we got a lot of parks up there! The Seattle Parks &amp; Recreation Department manages over 6,000 acres of parks and recreation areas!</a:t>
            </a:r>
            <a:endParaRPr lang="en-US" b="0" dirty="0">
              <a:effectLst/>
            </a:endParaRPr>
          </a:p>
          <a:p>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I’ve been to quite a few of the and fell in love with Seattle’s natural beauty. Not only that, but when I started digging into background about the Parks &amp; Recreation Department, I was delighted by their mission : healthy people, healthy environment, strong communities. The Parks Foundation takes it even further. I was really inspired by their core commitments to:</a:t>
            </a:r>
          </a:p>
          <a:p>
            <a:pPr marL="158750" indent="0" rtl="0">
              <a:buNone/>
            </a:pPr>
            <a:endParaRPr lang="en-US" b="0" dirty="0">
              <a:effectLst/>
            </a:endParaRPr>
          </a:p>
          <a:p>
            <a:pPr lvl="1" rtl="0" fontAlgn="base"/>
            <a:r>
              <a:rPr lang="en-US" sz="1100" b="0" i="0" u="none" strike="noStrike" cap="none" dirty="0">
                <a:solidFill>
                  <a:srgbClr val="000000"/>
                </a:solidFill>
                <a:effectLst/>
                <a:latin typeface="Arial"/>
                <a:ea typeface="Arial"/>
                <a:cs typeface="Arial"/>
                <a:sym typeface="Arial"/>
              </a:rPr>
              <a:t>Service and collaboration</a:t>
            </a:r>
          </a:p>
          <a:p>
            <a:pPr marL="914400" marR="0" lvl="1"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Learning and innovation</a:t>
            </a:r>
          </a:p>
          <a:p>
            <a:pPr lvl="1" rtl="0" fontAlgn="base"/>
            <a:r>
              <a:rPr lang="en-US" sz="1100" b="0" i="0" u="none" strike="noStrike" cap="none" dirty="0">
                <a:solidFill>
                  <a:srgbClr val="000000"/>
                </a:solidFill>
                <a:effectLst/>
                <a:latin typeface="Arial"/>
                <a:ea typeface="Arial"/>
                <a:cs typeface="Arial"/>
                <a:sym typeface="Arial"/>
              </a:rPr>
              <a:t>Diversity, equity, and inclusion</a:t>
            </a:r>
          </a:p>
          <a:p>
            <a:pPr lvl="1" rtl="0" fontAlgn="base"/>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I wanted to do something to help.</a:t>
            </a:r>
          </a:p>
          <a:p>
            <a:pPr marL="158750" indent="0" rtl="0">
              <a:buNone/>
            </a:pPr>
            <a:endParaRPr lang="en-US" b="0" dirty="0">
              <a:effectLst/>
            </a:endParaRPr>
          </a:p>
          <a:p>
            <a:pPr rtl="0"/>
            <a:r>
              <a:rPr lang="en-US" sz="1100" b="0" i="0" u="none" strike="noStrike" cap="none" dirty="0">
                <a:solidFill>
                  <a:srgbClr val="000000"/>
                </a:solidFill>
                <a:effectLst/>
                <a:latin typeface="Arial"/>
                <a:ea typeface="Arial"/>
                <a:cs typeface="Arial"/>
                <a:sym typeface="Arial"/>
              </a:rPr>
              <a:t>So, I contacted the two organizations. They told me they were excited but didn’t have tech chops - and that’s when the digital divide in my own community became that much more apparent. </a:t>
            </a:r>
            <a:endParaRPr lang="en-US" b="0" dirty="0">
              <a:effectLst/>
            </a:endParaRPr>
          </a:p>
          <a:p>
            <a:pPr marL="158750" indent="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278536475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278536475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This is a map of Seattle’s tech ecosystem put together by </a:t>
            </a:r>
            <a:r>
              <a:rPr lang="en-US" sz="1100" b="0" i="0" u="none" strike="noStrike" cap="none" dirty="0" err="1">
                <a:solidFill>
                  <a:srgbClr val="000000"/>
                </a:solidFill>
                <a:effectLst/>
                <a:latin typeface="Arial"/>
                <a:ea typeface="Arial"/>
                <a:cs typeface="Arial"/>
                <a:sym typeface="Arial"/>
              </a:rPr>
              <a:t>Madrona</a:t>
            </a:r>
            <a:r>
              <a:rPr lang="en-US" sz="1100" b="0" i="0" u="none" strike="noStrike" cap="none" dirty="0">
                <a:solidFill>
                  <a:srgbClr val="000000"/>
                </a:solidFill>
                <a:effectLst/>
                <a:latin typeface="Arial"/>
                <a:ea typeface="Arial"/>
                <a:cs typeface="Arial"/>
                <a:sym typeface="Arial"/>
              </a:rPr>
              <a:t> Venture Group and the Washington Technology Industry Association. </a:t>
            </a:r>
            <a:r>
              <a:rPr lang="en-US" sz="1100" b="1" i="0" u="none" strike="noStrike" cap="none" dirty="0">
                <a:solidFill>
                  <a:srgbClr val="000000"/>
                </a:solidFill>
                <a:effectLst/>
                <a:latin typeface="Arial"/>
                <a:ea typeface="Arial"/>
                <a:cs typeface="Arial"/>
                <a:sym typeface="Arial"/>
              </a:rPr>
              <a:t>[ look back at map ]</a:t>
            </a:r>
          </a:p>
          <a:p>
            <a:pPr marL="158750" indent="0" rtl="0">
              <a:buNone/>
            </a:pPr>
            <a:endParaRPr lang="en-US" b="0" dirty="0">
              <a:effectLst/>
            </a:endParaRPr>
          </a:p>
          <a:p>
            <a:pPr rtl="0"/>
            <a:r>
              <a:rPr lang="en-US" sz="1100" b="0" i="0" u="none" strike="noStrike" cap="none" dirty="0">
                <a:solidFill>
                  <a:srgbClr val="000000"/>
                </a:solidFill>
                <a:effectLst/>
                <a:latin typeface="Arial"/>
                <a:ea typeface="Arial"/>
                <a:cs typeface="Arial"/>
                <a:sym typeface="Arial"/>
              </a:rPr>
              <a:t>There’s a lot of nodes on that graph. I think the biggest one is actually Microsoft. But can you believe it’s from 2015? Imagine how much larger today’s map would be! How is it possible that the city has such antiquated technology / no support.</a:t>
            </a:r>
          </a:p>
          <a:p>
            <a:pPr rtl="0"/>
            <a:endParaRPr lang="en-US" b="0" dirty="0">
              <a:effectLst/>
            </a:endParaRPr>
          </a:p>
          <a:p>
            <a:pPr rtl="0"/>
            <a:r>
              <a:rPr lang="en-US" sz="1100" b="0" i="0" u="none" strike="noStrike" cap="none" dirty="0">
                <a:solidFill>
                  <a:srgbClr val="000000"/>
                </a:solidFill>
                <a:effectLst/>
                <a:latin typeface="Arial"/>
                <a:ea typeface="Arial"/>
                <a:cs typeface="Arial"/>
                <a:sym typeface="Arial"/>
              </a:rPr>
              <a:t>I wanted to use my privilege to change that. And the hackathon was the perfect opportunity to do so.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278536475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278536475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So we built a fully functional app in two days. </a:t>
            </a:r>
            <a:r>
              <a:rPr lang="en-US" sz="1100" b="1" i="0" u="none" strike="noStrike" cap="none" dirty="0">
                <a:solidFill>
                  <a:srgbClr val="000000"/>
                </a:solidFill>
                <a:effectLst/>
                <a:latin typeface="Arial"/>
                <a:ea typeface="Arial"/>
                <a:cs typeface="Arial"/>
                <a:sym typeface="Arial"/>
              </a:rPr>
              <a:t>Talk about the app itself and the vision behind the app.</a:t>
            </a: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 sz="1100" b="0"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0" i="0" u="none" strike="noStrike" cap="none" dirty="0">
                <a:solidFill>
                  <a:srgbClr val="000000"/>
                </a:solidFill>
                <a:effectLst/>
                <a:latin typeface="Arial"/>
                <a:ea typeface="Arial"/>
                <a:cs typeface="Arial"/>
                <a:sym typeface="Arial"/>
              </a:rPr>
              <a:t>I know there’s probably someone out there who thinks Yelp, Google or something else already exists to do the job BUT:</a:t>
            </a:r>
          </a:p>
          <a:p>
            <a:pPr marL="0" lvl="0" indent="0" algn="l" rtl="0">
              <a:lnSpc>
                <a:spcPct val="115000"/>
              </a:lnSpc>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0" i="0" u="none" strike="noStrike" cap="none" dirty="0">
                <a:solidFill>
                  <a:srgbClr val="000000"/>
                </a:solidFill>
                <a:effectLst/>
                <a:latin typeface="Arial"/>
                <a:ea typeface="Arial"/>
                <a:cs typeface="Arial"/>
                <a:sym typeface="Arial"/>
              </a:rPr>
              <a:t>1. Why is the idea of software development volunteering so foreign? I’ve never been able to understand that.</a:t>
            </a:r>
          </a:p>
          <a:p>
            <a:pPr marL="0" lvl="0" indent="0" algn="l" rtl="0">
              <a:lnSpc>
                <a:spcPct val="115000"/>
              </a:lnSpc>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0" i="0" u="none" strike="noStrike" cap="none" dirty="0">
                <a:solidFill>
                  <a:srgbClr val="000000"/>
                </a:solidFill>
                <a:effectLst/>
                <a:latin typeface="Arial"/>
                <a:ea typeface="Arial"/>
                <a:cs typeface="Arial"/>
                <a:sym typeface="Arial"/>
              </a:rPr>
              <a:t>2. City is not happy with Google mining their data and incorrectly displaying it because that’s more work for them to have to go through the various business profiles and clean them up and</a:t>
            </a:r>
          </a:p>
          <a:p>
            <a:pPr marL="0" lvl="0" indent="0" algn="l" rtl="0">
              <a:lnSpc>
                <a:spcPct val="115000"/>
              </a:lnSpc>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0" i="0" u="none" strike="noStrike" cap="none" dirty="0">
                <a:solidFill>
                  <a:srgbClr val="000000"/>
                </a:solidFill>
                <a:effectLst/>
                <a:latin typeface="Arial"/>
                <a:ea typeface="Arial"/>
                <a:cs typeface="Arial"/>
                <a:sym typeface="Arial"/>
              </a:rPr>
              <a:t>CITY LOST ITS VOICE </a:t>
            </a:r>
          </a:p>
          <a:p>
            <a:pPr marL="0" lvl="0" indent="0" algn="l" rtl="0">
              <a:lnSpc>
                <a:spcPct val="115000"/>
              </a:lnSpc>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lnSpc>
                <a:spcPct val="115000"/>
              </a:lnSpc>
              <a:spcBef>
                <a:spcPts val="0"/>
              </a:spcBef>
              <a:spcAft>
                <a:spcPts val="0"/>
              </a:spcAft>
              <a:buNone/>
            </a:pPr>
            <a:r>
              <a:rPr lang="en-US" sz="1100" b="0" i="0" u="none" strike="noStrike" cap="none" dirty="0">
                <a:solidFill>
                  <a:srgbClr val="000000"/>
                </a:solidFill>
                <a:effectLst/>
                <a:latin typeface="Arial"/>
                <a:ea typeface="Arial"/>
                <a:cs typeface="Arial"/>
                <a:sym typeface="Arial"/>
              </a:rPr>
              <a:t>3. Google is the one who owns the data of how people are interacting with the parks - not the city. But the app could change that</a:t>
            </a:r>
          </a:p>
          <a:p>
            <a:pPr marL="457200" indent="-298450" rtl="0" fontAlgn="base">
              <a:buFontTx/>
              <a:buChar char="-"/>
            </a:pPr>
            <a:endParaRPr lang="en-US" sz="1100" b="0" i="0" u="none" strike="noStrike" cap="none" dirty="0">
              <a:solidFill>
                <a:srgbClr val="000000"/>
              </a:solidFill>
              <a:effectLst/>
              <a:latin typeface="Arial"/>
              <a:ea typeface="Arial"/>
              <a:cs typeface="Arial"/>
              <a:sym typeface="Arial"/>
            </a:endParaRPr>
          </a:p>
          <a:p>
            <a:pPr marL="158750" indent="0" rtl="0" fontAlgn="base">
              <a:buFontTx/>
              <a:buNone/>
            </a:pPr>
            <a:r>
              <a:rPr lang="en-US" sz="1100" b="1" i="0" u="none" strike="noStrike" cap="none" dirty="0">
                <a:solidFill>
                  <a:srgbClr val="000000"/>
                </a:solidFill>
                <a:effectLst/>
                <a:latin typeface="Arial"/>
                <a:ea typeface="Arial"/>
                <a:cs typeface="Arial"/>
                <a:sym typeface="Arial"/>
              </a:rPr>
              <a:t>Reemphasize how we bridged a digital divide in my community and while doing that I realized I gained a sense of purpose. Not only that, but also mastery and autonomy talk about Loren and how his experience (14 years) in software was critical to me and my growth + success</a:t>
            </a:r>
            <a:br>
              <a:rPr lang="en-US" dirty="0"/>
            </a:br>
            <a:endParaRPr lang="en-US" dirty="0"/>
          </a:p>
          <a:p>
            <a:pPr marL="158750" indent="0" rtl="0" fontAlgn="base">
              <a:buFontTx/>
              <a:buNone/>
            </a:pPr>
            <a:r>
              <a:rPr lang="en-US" dirty="0"/>
              <a:t>DANIEL PINK AUTONOMY, MASTERY, PURPOSE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100" b="0" i="0" u="none" strike="noStrike" cap="none" dirty="0">
                <a:solidFill>
                  <a:srgbClr val="000000"/>
                </a:solidFill>
                <a:effectLst/>
                <a:latin typeface="Arial"/>
                <a:ea typeface="Arial"/>
                <a:cs typeface="Arial"/>
                <a:sym typeface="Arial"/>
              </a:rPr>
              <a:t>So what is the takeaway for you?</a:t>
            </a:r>
          </a:p>
          <a:p>
            <a:pPr marL="158750" indent="0" rtl="0">
              <a:buNone/>
            </a:pPr>
            <a:endParaRPr lang="en-US" b="0" dirty="0">
              <a:effectLst/>
            </a:endParaRPr>
          </a:p>
          <a:p>
            <a:pPr rtl="0" fontAlgn="base"/>
            <a:r>
              <a:rPr lang="en-US" sz="1100" b="0" i="0" u="none" strike="noStrike" cap="none" dirty="0">
                <a:solidFill>
                  <a:srgbClr val="000000"/>
                </a:solidFill>
                <a:effectLst/>
                <a:latin typeface="Arial"/>
                <a:ea typeface="Arial"/>
                <a:cs typeface="Arial"/>
                <a:sym typeface="Arial"/>
              </a:rPr>
              <a:t>You can gain sense of purpose by doing projects like this</a:t>
            </a:r>
          </a:p>
          <a:p>
            <a:pPr marL="158750" indent="0" rtl="0" fontAlgn="base">
              <a:buNone/>
            </a:pPr>
            <a:endParaRPr lang="en-US" sz="1100" b="0" i="0" u="none" strike="noStrike" cap="none" dirty="0">
              <a:solidFill>
                <a:srgbClr val="000000"/>
              </a:solidFill>
              <a:effectLst/>
              <a:latin typeface="Arial"/>
              <a:ea typeface="Arial"/>
              <a:cs typeface="Arial"/>
              <a:sym typeface="Arial"/>
            </a:endParaRPr>
          </a:p>
          <a:p>
            <a:pPr rtl="0" fontAlgn="base"/>
            <a:r>
              <a:rPr lang="en-US" sz="1100" b="0" i="0" u="none" strike="noStrike" cap="none" dirty="0">
                <a:solidFill>
                  <a:srgbClr val="000000"/>
                </a:solidFill>
                <a:effectLst/>
                <a:latin typeface="Arial"/>
                <a:ea typeface="Arial"/>
                <a:cs typeface="Arial"/>
                <a:sym typeface="Arial"/>
              </a:rPr>
              <a:t>Seasoned </a:t>
            </a:r>
            <a:r>
              <a:rPr lang="en-US" sz="1100" b="0" i="0" u="none" strike="noStrike" cap="none" dirty="0" err="1">
                <a:solidFill>
                  <a:srgbClr val="000000"/>
                </a:solidFill>
                <a:effectLst/>
                <a:latin typeface="Arial"/>
                <a:ea typeface="Arial"/>
                <a:cs typeface="Arial"/>
                <a:sym typeface="Arial"/>
              </a:rPr>
              <a:t>devs</a:t>
            </a:r>
            <a:r>
              <a:rPr lang="en-US" sz="1100" b="0" i="0" u="none" strike="noStrike" cap="none" dirty="0">
                <a:solidFill>
                  <a:srgbClr val="000000"/>
                </a:solidFill>
                <a:effectLst/>
                <a:latin typeface="Arial"/>
                <a:ea typeface="Arial"/>
                <a:cs typeface="Arial"/>
                <a:sym typeface="Arial"/>
              </a:rPr>
              <a:t> and managers can help younger generation of developers grow in their craft</a:t>
            </a:r>
          </a:p>
          <a:p>
            <a:pPr marL="158750" indent="0" rtl="0" fontAlgn="base">
              <a:buNone/>
            </a:pPr>
            <a:endParaRPr lang="en-US" sz="1100" b="0" i="0" u="none" strike="noStrike" cap="none" dirty="0">
              <a:solidFill>
                <a:srgbClr val="000000"/>
              </a:solidFill>
              <a:effectLst/>
              <a:latin typeface="Arial"/>
              <a:ea typeface="Arial"/>
              <a:cs typeface="Arial"/>
              <a:sym typeface="Arial"/>
            </a:endParaRPr>
          </a:p>
          <a:p>
            <a:pPr rtl="0" fontAlgn="base"/>
            <a:r>
              <a:rPr lang="en-US" sz="1100" b="0" i="0" u="none" strike="noStrike" cap="none" dirty="0">
                <a:solidFill>
                  <a:srgbClr val="000000"/>
                </a:solidFill>
                <a:effectLst/>
                <a:latin typeface="Arial"/>
                <a:ea typeface="Arial"/>
                <a:cs typeface="Arial"/>
                <a:sym typeface="Arial"/>
              </a:rPr>
              <a:t>You can help bridge the divide in our industry by retaining diverse talent who will then have a ripple effect because they’ll continue to do good work as they grow and attract more diverse individuals to our industry</a:t>
            </a:r>
          </a:p>
          <a:p>
            <a:pPr marL="158750" indent="0" rtl="0" fontAlgn="base">
              <a:buNone/>
            </a:pPr>
            <a:endParaRPr lang="en-US" sz="1100" b="0" i="0" u="none" strike="noStrike" cap="none" dirty="0">
              <a:solidFill>
                <a:srgbClr val="000000"/>
              </a:solidFill>
              <a:effectLst/>
              <a:latin typeface="Arial"/>
              <a:ea typeface="Arial"/>
              <a:cs typeface="Arial"/>
              <a:sym typeface="Arial"/>
            </a:endParaRPr>
          </a:p>
          <a:p>
            <a:pPr rtl="0" fontAlgn="base"/>
            <a:r>
              <a:rPr lang="en-US" sz="1100" b="0" i="0" u="none" strike="noStrike" cap="none" dirty="0">
                <a:solidFill>
                  <a:srgbClr val="000000"/>
                </a:solidFill>
                <a:effectLst/>
                <a:latin typeface="Arial"/>
                <a:ea typeface="Arial"/>
                <a:cs typeface="Arial"/>
                <a:sym typeface="Arial"/>
              </a:rPr>
              <a:t>You don’t have to build the next Uber or Snapchat or Facebook. You just have to build something that actually creates an impact. One of my first memories of technology is playing snake on a Nokia phone that didn’t even have color - it didn’t matter that the game already existed - it sparked my interest in mobile development. It changed my life.</a:t>
            </a:r>
          </a:p>
          <a:p>
            <a:pPr marL="158750" indent="0" rtl="0" fontAlgn="base">
              <a:buNone/>
            </a:pPr>
            <a:endParaRPr lang="en-US" sz="1100" b="0" i="0" u="none" strike="noStrike" cap="none" dirty="0">
              <a:solidFill>
                <a:srgbClr val="000000"/>
              </a:solidFill>
              <a:effectLst/>
              <a:latin typeface="Arial"/>
              <a:ea typeface="Arial"/>
              <a:cs typeface="Arial"/>
              <a:sym typeface="Arial"/>
            </a:endParaRPr>
          </a:p>
          <a:p>
            <a:pPr rtl="0"/>
            <a:r>
              <a:rPr lang="en-US" sz="1100" b="0" i="0" u="none" strike="noStrike" cap="none" dirty="0">
                <a:solidFill>
                  <a:srgbClr val="000000"/>
                </a:solidFill>
                <a:effectLst/>
                <a:latin typeface="Arial"/>
                <a:ea typeface="Arial"/>
                <a:cs typeface="Arial"/>
                <a:sym typeface="Arial"/>
              </a:rPr>
              <a:t>It doesn’t matter if what you build only impacts one person’s life -  it’s still a life that you have changed. But that can’t happen unless you go out there and do something. You could help revamp an app for the local library system or an app to help parents of kids with special needs track their kids schedules.</a:t>
            </a:r>
          </a:p>
          <a:p>
            <a:pPr marL="158750" indent="0" rtl="0">
              <a:buNone/>
            </a:pPr>
            <a:endParaRPr lang="en-US" b="0" dirty="0">
              <a:effectLst/>
            </a:endParaRPr>
          </a:p>
          <a:p>
            <a:pPr rtl="0"/>
            <a:r>
              <a:rPr lang="en-US" sz="1100" b="0" i="0" u="none" strike="noStrike" cap="none" dirty="0">
                <a:solidFill>
                  <a:srgbClr val="000000"/>
                </a:solidFill>
                <a:effectLst/>
                <a:latin typeface="Arial"/>
                <a:ea typeface="Arial"/>
                <a:cs typeface="Arial"/>
                <a:sym typeface="Arial"/>
              </a:rPr>
              <a:t>And it doesn’t always have to be building something. You could volunteer with an organization that supports stem education for underrepresented groups as a mentor or teacher, or you could just play more of an advisory role for a local organization because you’d be surprised how desperate they are for any kind of tech help</a:t>
            </a:r>
            <a:endParaRPr lang="en-US" b="0" dirty="0">
              <a:effectLst/>
            </a:endParaRPr>
          </a:p>
        </p:txBody>
      </p:sp>
    </p:spTree>
    <p:extLst>
      <p:ext uri="{BB962C8B-B14F-4D97-AF65-F5344CB8AC3E}">
        <p14:creationId xmlns:p14="http://schemas.microsoft.com/office/powerpoint/2010/main" val="3923012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Sri Ponnada</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Software Engineer, Microsoft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1707625" y="1307325"/>
            <a:ext cx="5943600" cy="3638550"/>
          </a:xfrm>
          <a:prstGeom prst="rect">
            <a:avLst/>
          </a:prstGeom>
          <a:noFill/>
          <a:ln>
            <a:noFill/>
          </a:ln>
        </p:spPr>
      </p:pic>
      <p:sp>
        <p:nvSpPr>
          <p:cNvPr id="91" name="Google Shape;91;p19"/>
          <p:cNvSpPr txBox="1"/>
          <p:nvPr/>
        </p:nvSpPr>
        <p:spPr>
          <a:xfrm>
            <a:off x="201450" y="241725"/>
            <a:ext cx="47541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400">
                <a:solidFill>
                  <a:srgbClr val="FFFFFF"/>
                </a:solidFill>
              </a:rPr>
              <a:t>Digital Inclusion</a:t>
            </a:r>
            <a:endParaRPr sz="4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404475" y="152400"/>
            <a:ext cx="8335050" cy="4167525"/>
          </a:xfrm>
          <a:prstGeom prst="rect">
            <a:avLst/>
          </a:prstGeom>
          <a:noFill/>
          <a:ln>
            <a:noFill/>
          </a:ln>
        </p:spPr>
      </p:pic>
      <p:sp>
        <p:nvSpPr>
          <p:cNvPr id="68" name="Google Shape;68;p15"/>
          <p:cNvSpPr txBox="1"/>
          <p:nvPr/>
        </p:nvSpPr>
        <p:spPr>
          <a:xfrm>
            <a:off x="1006500" y="4472025"/>
            <a:ext cx="7131000" cy="42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FFFFFF"/>
                </a:solidFill>
              </a:rPr>
              <a:t>The existing divides are not merely infrastructural - they are increasingly knowledge and culture based.</a:t>
            </a:r>
            <a:endParaRPr sz="1200"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152400" y="152400"/>
            <a:ext cx="8839201" cy="4367808"/>
          </a:xfrm>
          <a:prstGeom prst="rect">
            <a:avLst/>
          </a:prstGeom>
          <a:noFill/>
          <a:ln>
            <a:noFill/>
          </a:ln>
        </p:spPr>
      </p:pic>
      <p:sp>
        <p:nvSpPr>
          <p:cNvPr id="74" name="Google Shape;74;p16"/>
          <p:cNvSpPr txBox="1"/>
          <p:nvPr/>
        </p:nvSpPr>
        <p:spPr>
          <a:xfrm>
            <a:off x="3611400" y="4606400"/>
            <a:ext cx="1921200" cy="42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FFFFF"/>
                </a:solidFill>
              </a:rPr>
              <a:t>Bridging the gap</a:t>
            </a:r>
            <a:endParaRPr sz="1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AC0A4D-2EF1-48C7-A068-A127310E8E52}"/>
              </a:ext>
            </a:extLst>
          </p:cNvPr>
          <p:cNvPicPr>
            <a:picLocks noChangeAspect="1"/>
          </p:cNvPicPr>
          <p:nvPr/>
        </p:nvPicPr>
        <p:blipFill>
          <a:blip r:embed="rId3"/>
          <a:stretch>
            <a:fillRect/>
          </a:stretch>
        </p:blipFill>
        <p:spPr>
          <a:xfrm>
            <a:off x="1134557" y="833718"/>
            <a:ext cx="6874886" cy="4224250"/>
          </a:xfrm>
          <a:prstGeom prst="rect">
            <a:avLst/>
          </a:prstGeom>
        </p:spPr>
      </p:pic>
      <p:sp>
        <p:nvSpPr>
          <p:cNvPr id="6" name="Google Shape;68;p15">
            <a:extLst>
              <a:ext uri="{FF2B5EF4-FFF2-40B4-BE49-F238E27FC236}">
                <a16:creationId xmlns:a16="http://schemas.microsoft.com/office/drawing/2014/main" id="{CDE46BE3-64A1-4590-A023-D33C09054B01}"/>
              </a:ext>
            </a:extLst>
          </p:cNvPr>
          <p:cNvSpPr txBox="1"/>
          <p:nvPr/>
        </p:nvSpPr>
        <p:spPr>
          <a:xfrm>
            <a:off x="1006500" y="124141"/>
            <a:ext cx="7131000" cy="521316"/>
          </a:xfrm>
          <a:prstGeom prst="rect">
            <a:avLst/>
          </a:prstGeom>
          <a:noFill/>
          <a:ln>
            <a:noFill/>
          </a:ln>
        </p:spPr>
        <p:txBody>
          <a:bodyPr spcFirstLastPara="1" wrap="square" lIns="91425" tIns="91425" rIns="91425" bIns="91425" anchor="t" anchorCtr="0">
            <a:noAutofit/>
          </a:bodyPr>
          <a:lstStyle/>
          <a:p>
            <a:pPr fontAlgn="base"/>
            <a:r>
              <a:rPr lang="en-US" b="1" dirty="0">
                <a:solidFill>
                  <a:schemeClr val="tx1"/>
                </a:solidFill>
              </a:rPr>
              <a:t>Global mobile OS market share in sales to end users from 1st quarter 2009 to 2nd quarter 2018</a:t>
            </a:r>
            <a:endParaRPr lang="en-US" dirty="0">
              <a:solidFill>
                <a:schemeClr val="tx1"/>
              </a:solidFill>
            </a:endParaRPr>
          </a:p>
        </p:txBody>
      </p:sp>
    </p:spTree>
    <p:extLst>
      <p:ext uri="{BB962C8B-B14F-4D97-AF65-F5344CB8AC3E}">
        <p14:creationId xmlns:p14="http://schemas.microsoft.com/office/powerpoint/2010/main" val="3556646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rive by Dan Pink">
            <a:extLst>
              <a:ext uri="{FF2B5EF4-FFF2-40B4-BE49-F238E27FC236}">
                <a16:creationId xmlns:a16="http://schemas.microsoft.com/office/drawing/2014/main" id="{723CCA8C-4380-40BB-B3A9-6FD819052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39" y="289678"/>
            <a:ext cx="3027549" cy="456414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8;p15">
            <a:extLst>
              <a:ext uri="{FF2B5EF4-FFF2-40B4-BE49-F238E27FC236}">
                <a16:creationId xmlns:a16="http://schemas.microsoft.com/office/drawing/2014/main" id="{BF172A0C-F341-4162-97C1-80FE5B449E79}"/>
              </a:ext>
            </a:extLst>
          </p:cNvPr>
          <p:cNvSpPr txBox="1"/>
          <p:nvPr/>
        </p:nvSpPr>
        <p:spPr>
          <a:xfrm>
            <a:off x="4356779" y="289678"/>
            <a:ext cx="4255782" cy="262665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FFFFFF"/>
                </a:solidFill>
              </a:rPr>
              <a:t>The </a:t>
            </a:r>
            <a:r>
              <a:rPr lang="en-US" sz="1800" dirty="0">
                <a:solidFill>
                  <a:srgbClr val="FFFFFF"/>
                </a:solidFill>
              </a:rPr>
              <a:t>three elements of motivation:</a:t>
            </a:r>
          </a:p>
          <a:p>
            <a:pPr marL="0" lvl="0" indent="0" algn="l" rtl="0">
              <a:lnSpc>
                <a:spcPct val="115000"/>
              </a:lnSpc>
              <a:spcBef>
                <a:spcPts val="0"/>
              </a:spcBef>
              <a:spcAft>
                <a:spcPts val="0"/>
              </a:spcAft>
              <a:buNone/>
            </a:pPr>
            <a:endParaRPr lang="en-US" sz="1800" dirty="0">
              <a:solidFill>
                <a:srgbClr val="FFFFFF"/>
              </a:solidFill>
            </a:endParaRPr>
          </a:p>
          <a:p>
            <a:pPr marL="0" lvl="0" indent="0" algn="l" rtl="0">
              <a:lnSpc>
                <a:spcPct val="115000"/>
              </a:lnSpc>
              <a:spcBef>
                <a:spcPts val="0"/>
              </a:spcBef>
              <a:spcAft>
                <a:spcPts val="0"/>
              </a:spcAft>
              <a:buNone/>
            </a:pPr>
            <a:r>
              <a:rPr lang="en-US" sz="1800" dirty="0">
                <a:solidFill>
                  <a:srgbClr val="FFFFFF"/>
                </a:solidFill>
              </a:rPr>
              <a:t>1. Autonomy</a:t>
            </a:r>
          </a:p>
          <a:p>
            <a:pPr marL="0" lvl="0" indent="0" algn="l" rtl="0">
              <a:lnSpc>
                <a:spcPct val="115000"/>
              </a:lnSpc>
              <a:spcBef>
                <a:spcPts val="0"/>
              </a:spcBef>
              <a:spcAft>
                <a:spcPts val="0"/>
              </a:spcAft>
              <a:buNone/>
            </a:pPr>
            <a:endParaRPr lang="en-US" sz="1800" dirty="0">
              <a:solidFill>
                <a:srgbClr val="FFFFFF"/>
              </a:solidFill>
            </a:endParaRPr>
          </a:p>
          <a:p>
            <a:pPr marL="0" lvl="0" indent="0" algn="l" rtl="0">
              <a:lnSpc>
                <a:spcPct val="115000"/>
              </a:lnSpc>
              <a:spcBef>
                <a:spcPts val="0"/>
              </a:spcBef>
              <a:spcAft>
                <a:spcPts val="0"/>
              </a:spcAft>
              <a:buNone/>
            </a:pPr>
            <a:r>
              <a:rPr lang="en-US" sz="1800" dirty="0">
                <a:solidFill>
                  <a:srgbClr val="FFFFFF"/>
                </a:solidFill>
              </a:rPr>
              <a:t>2. Mastery</a:t>
            </a:r>
          </a:p>
          <a:p>
            <a:pPr marL="0" lvl="0" indent="0" algn="l" rtl="0">
              <a:lnSpc>
                <a:spcPct val="115000"/>
              </a:lnSpc>
              <a:spcBef>
                <a:spcPts val="0"/>
              </a:spcBef>
              <a:spcAft>
                <a:spcPts val="0"/>
              </a:spcAft>
              <a:buNone/>
            </a:pPr>
            <a:endParaRPr lang="en-US" sz="1800" dirty="0">
              <a:solidFill>
                <a:srgbClr val="FFFFFF"/>
              </a:solidFill>
            </a:endParaRPr>
          </a:p>
          <a:p>
            <a:pPr marL="0" lvl="0" indent="0" algn="l" rtl="0">
              <a:lnSpc>
                <a:spcPct val="115000"/>
              </a:lnSpc>
              <a:spcBef>
                <a:spcPts val="0"/>
              </a:spcBef>
              <a:spcAft>
                <a:spcPts val="0"/>
              </a:spcAft>
              <a:buNone/>
            </a:pPr>
            <a:r>
              <a:rPr lang="en-US" sz="1800" dirty="0">
                <a:solidFill>
                  <a:srgbClr val="FFFFFF"/>
                </a:solidFill>
              </a:rPr>
              <a:t>3. </a:t>
            </a:r>
            <a:r>
              <a:rPr lang="en-US" sz="2800" b="1" dirty="0">
                <a:solidFill>
                  <a:srgbClr val="FFFFFF"/>
                </a:solidFill>
              </a:rPr>
              <a:t>Purpose</a:t>
            </a:r>
            <a:endParaRPr lang="en-US" sz="1800" b="1" dirty="0">
              <a:solidFill>
                <a:srgbClr val="FFFFFF"/>
              </a:solidFill>
            </a:endParaRPr>
          </a:p>
        </p:txBody>
      </p:sp>
    </p:spTree>
    <p:extLst>
      <p:ext uri="{BB962C8B-B14F-4D97-AF65-F5344CB8AC3E}">
        <p14:creationId xmlns:p14="http://schemas.microsoft.com/office/powerpoint/2010/main" val="3800470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0" y="5"/>
            <a:ext cx="9144000" cy="5143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52400" y="152400"/>
            <a:ext cx="3223784" cy="4838700"/>
          </a:xfrm>
          <a:prstGeom prst="rect">
            <a:avLst/>
          </a:prstGeom>
          <a:noFill/>
          <a:ln>
            <a:noFill/>
          </a:ln>
        </p:spPr>
      </p:pic>
      <p:pic>
        <p:nvPicPr>
          <p:cNvPr id="61" name="Google Shape;61;p14"/>
          <p:cNvPicPr preferRelativeResize="0"/>
          <p:nvPr/>
        </p:nvPicPr>
        <p:blipFill>
          <a:blip r:embed="rId4">
            <a:alphaModFix/>
          </a:blip>
          <a:stretch>
            <a:fillRect/>
          </a:stretch>
        </p:blipFill>
        <p:spPr>
          <a:xfrm>
            <a:off x="4123324" y="2081700"/>
            <a:ext cx="4364100" cy="2909400"/>
          </a:xfrm>
          <a:prstGeom prst="rect">
            <a:avLst/>
          </a:prstGeom>
          <a:noFill/>
          <a:ln>
            <a:noFill/>
          </a:ln>
        </p:spPr>
      </p:pic>
      <p:sp>
        <p:nvSpPr>
          <p:cNvPr id="62" name="Google Shape;62;p14"/>
          <p:cNvSpPr txBox="1"/>
          <p:nvPr/>
        </p:nvSpPr>
        <p:spPr>
          <a:xfrm>
            <a:off x="3746825" y="407550"/>
            <a:ext cx="4740600" cy="1396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
                <a:solidFill>
                  <a:srgbClr val="FFFFFF"/>
                </a:solidFill>
              </a:rPr>
              <a:t>Developed by Madrona Venture Group, WTIA</a:t>
            </a:r>
            <a:endParaRPr>
              <a:solidFill>
                <a:srgbClr val="FFFFFF"/>
              </a:solidFill>
            </a:endParaRPr>
          </a:p>
          <a:p>
            <a:pPr marL="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Over 600 startups</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
                <a:solidFill>
                  <a:srgbClr val="FFFFFF"/>
                </a:solidFill>
              </a:rPr>
              <a:t>More software developers than any other metro area, including SF</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0" y="-162887"/>
            <a:ext cx="4216875" cy="5306375"/>
          </a:xfrm>
          <a:prstGeom prst="rect">
            <a:avLst/>
          </a:prstGeom>
          <a:noFill/>
          <a:ln>
            <a:noFill/>
          </a:ln>
        </p:spPr>
      </p:pic>
      <p:sp>
        <p:nvSpPr>
          <p:cNvPr id="85" name="Google Shape;85;p18"/>
          <p:cNvSpPr txBox="1"/>
          <p:nvPr/>
        </p:nvSpPr>
        <p:spPr>
          <a:xfrm>
            <a:off x="3679700" y="859500"/>
            <a:ext cx="4901700" cy="3424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Residents can find nearest park with an available / certain amenity</a:t>
            </a:r>
            <a:endParaRPr sz="1600">
              <a:solidFill>
                <a:srgbClr val="FFFFFF"/>
              </a:solidFill>
            </a:endParaRPr>
          </a:p>
          <a:p>
            <a:pPr marL="457200" lvl="0" indent="0" algn="l" rtl="0">
              <a:spcBef>
                <a:spcPts val="0"/>
              </a:spcBef>
              <a:spcAft>
                <a:spcPts val="0"/>
              </a:spcAft>
              <a:buNone/>
            </a:pPr>
            <a:endParaRPr sz="1600">
              <a:solidFill>
                <a:srgbClr val="FFFFFF"/>
              </a:solidFill>
            </a:endParaRPr>
          </a:p>
          <a:p>
            <a:pPr marL="457200" lvl="0" indent="0" algn="l" rtl="0">
              <a:spcBef>
                <a:spcPts val="0"/>
              </a:spcBef>
              <a:spcAft>
                <a:spcPts val="0"/>
              </a:spcAft>
              <a:buNone/>
            </a:pP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City can have access to data on how parks and amenities are being utilized</a:t>
            </a:r>
            <a:endParaRPr sz="1600">
              <a:solidFill>
                <a:srgbClr val="FFFFFF"/>
              </a:solidFill>
            </a:endParaRPr>
          </a:p>
          <a:p>
            <a:pPr marL="457200" lvl="0" indent="0" algn="l" rtl="0">
              <a:spcBef>
                <a:spcPts val="0"/>
              </a:spcBef>
              <a:spcAft>
                <a:spcPts val="0"/>
              </a:spcAft>
              <a:buNone/>
            </a:pPr>
            <a:endParaRPr sz="1600">
              <a:solidFill>
                <a:srgbClr val="FFFFFF"/>
              </a:solidFill>
            </a:endParaRPr>
          </a:p>
          <a:p>
            <a:pPr marL="0" lvl="0" indent="0" algn="l" rtl="0">
              <a:spcBef>
                <a:spcPts val="0"/>
              </a:spcBef>
              <a:spcAft>
                <a:spcPts val="0"/>
              </a:spcAft>
              <a:buNone/>
            </a:pP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Members of the community can engage with one another in public spaces</a:t>
            </a:r>
            <a:endParaRPr sz="16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3194C76E-298B-4C63-8DC3-18D930207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193" y="202043"/>
            <a:ext cx="6873613" cy="4739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31559"/>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TotalTime>
  <Words>1814</Words>
  <Application>Microsoft Office PowerPoint</Application>
  <PresentationFormat>On-screen Show (16:9)</PresentationFormat>
  <Paragraphs>122</Paragraphs>
  <Slides>10</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Dark</vt:lpstr>
      <vt:lpstr>Sri Ponnada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Sri Ponnada</dc:title>
  <cp:lastModifiedBy>Sri Ponnada</cp:lastModifiedBy>
  <cp:revision>12</cp:revision>
  <dcterms:modified xsi:type="dcterms:W3CDTF">2018-11-06T19:37:10Z</dcterms:modified>
</cp:coreProperties>
</file>